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Outfit Extra Bold"/>
      <p:regular r:id="rId15"/>
    </p:embeddedFont>
    <p:embeddedFont>
      <p:font typeface="Arimo"/>
      <p:regular r:id="rId16"/>
    </p:embeddedFont>
    <p:embeddedFont>
      <p:font typeface="Arimo"/>
      <p:regular r:id="rId17"/>
    </p:embeddedFont>
    <p:embeddedFont>
      <p:font typeface="Arimo"/>
      <p:regular r:id="rId18"/>
    </p:embeddedFont>
    <p:embeddedFont>
      <p:font typeface="Arimo"/>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57080"/>
            <a:ext cx="6667143"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Introduction to MongoDB</a:t>
            </a:r>
            <a:endParaRPr lang="en-US" sz="4450" dirty="0"/>
          </a:p>
        </p:txBody>
      </p:sp>
      <p:sp>
        <p:nvSpPr>
          <p:cNvPr id="4" name="Text 1"/>
          <p:cNvSpPr/>
          <p:nvPr/>
        </p:nvSpPr>
        <p:spPr>
          <a:xfrm>
            <a:off x="6280190" y="3406021"/>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Explore MongoDB, a leading NoSQL document database. Key features include scalability, flexibility, and high performance. Common in web apps, IoT, mobile, and big data workflows. Compare MongoDB with relational SQL databases. Available in Community and Enterprise editions to suit different needs.</a:t>
            </a:r>
            <a:endParaRPr lang="en-US" sz="1750" dirty="0"/>
          </a:p>
        </p:txBody>
      </p:sp>
      <p:sp>
        <p:nvSpPr>
          <p:cNvPr id="5" name="Shape 2"/>
          <p:cNvSpPr/>
          <p:nvPr/>
        </p:nvSpPr>
        <p:spPr>
          <a:xfrm>
            <a:off x="6280190" y="5492591"/>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500211"/>
            <a:ext cx="347663" cy="347663"/>
          </a:xfrm>
          <a:prstGeom prst="rect">
            <a:avLst/>
          </a:prstGeom>
        </p:spPr>
      </p:pic>
      <p:sp>
        <p:nvSpPr>
          <p:cNvPr id="7" name="Text 3"/>
          <p:cNvSpPr/>
          <p:nvPr/>
        </p:nvSpPr>
        <p:spPr>
          <a:xfrm>
            <a:off x="6756440" y="5475684"/>
            <a:ext cx="3070503" cy="396835"/>
          </a:xfrm>
          <a:prstGeom prst="rect">
            <a:avLst/>
          </a:prstGeom>
          <a:noFill/>
          <a:ln/>
        </p:spPr>
        <p:txBody>
          <a:bodyPr wrap="none" lIns="0" tIns="0" rIns="0" bIns="0" rtlCol="0" anchor="t"/>
          <a:lstStyle/>
          <a:p>
            <a:pPr algn="l" indent="0" marL="0">
              <a:lnSpc>
                <a:spcPts val="3100"/>
              </a:lnSpc>
              <a:buNone/>
            </a:pPr>
            <a:r>
              <a:rPr lang="en-US" sz="2200" b="1" dirty="0">
                <a:solidFill>
                  <a:srgbClr val="2A2742"/>
                </a:solidFill>
                <a:latin typeface="Arimo Bold" pitchFamily="34" charset="0"/>
                <a:ea typeface="Arimo Bold" pitchFamily="34" charset="-122"/>
                <a:cs typeface="Arimo Bold" pitchFamily="34" charset="-120"/>
              </a:rPr>
              <a:t>by Sk Mahaboobbasha</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862"/>
          </a:xfrm>
          <a:prstGeom prst="rect">
            <a:avLst/>
          </a:prstGeom>
        </p:spPr>
      </p:pic>
      <p:sp>
        <p:nvSpPr>
          <p:cNvPr id="3" name="Text 0"/>
          <p:cNvSpPr/>
          <p:nvPr/>
        </p:nvSpPr>
        <p:spPr>
          <a:xfrm>
            <a:off x="727829" y="571857"/>
            <a:ext cx="7688342" cy="1299686"/>
          </a:xfrm>
          <a:prstGeom prst="rect">
            <a:avLst/>
          </a:prstGeom>
          <a:noFill/>
          <a:ln/>
        </p:spPr>
        <p:txBody>
          <a:bodyPr wrap="square" lIns="0" tIns="0" rIns="0" bIns="0" rtlCol="0" anchor="t"/>
          <a:lstStyle/>
          <a:p>
            <a:pPr algn="l" indent="0" marL="0">
              <a:lnSpc>
                <a:spcPts val="5100"/>
              </a:lnSpc>
              <a:buNone/>
            </a:pPr>
            <a:r>
              <a:rPr lang="en-US" sz="4050" b="1" dirty="0">
                <a:solidFill>
                  <a:srgbClr val="231971"/>
                </a:solidFill>
                <a:latin typeface="Outfit Extra Bold" pitchFamily="34" charset="0"/>
                <a:ea typeface="Outfit Extra Bold" pitchFamily="34" charset="-122"/>
                <a:cs typeface="Outfit Extra Bold" pitchFamily="34" charset="-120"/>
              </a:rPr>
              <a:t>Understanding Core MongoDB Concepts</a:t>
            </a:r>
            <a:endParaRPr lang="en-US" sz="4050" dirty="0"/>
          </a:p>
        </p:txBody>
      </p:sp>
      <p:sp>
        <p:nvSpPr>
          <p:cNvPr id="4" name="Shape 1"/>
          <p:cNvSpPr/>
          <p:nvPr/>
        </p:nvSpPr>
        <p:spPr>
          <a:xfrm>
            <a:off x="727829" y="2183368"/>
            <a:ext cx="7688342" cy="1213247"/>
          </a:xfrm>
          <a:prstGeom prst="roundRect">
            <a:avLst>
              <a:gd name="adj" fmla="val 7199"/>
            </a:avLst>
          </a:prstGeom>
          <a:solidFill>
            <a:srgbClr val="E9E6FA"/>
          </a:solidFill>
          <a:ln w="7620">
            <a:solidFill>
              <a:srgbClr val="BDB8DF"/>
            </a:solidFill>
            <a:prstDash val="solid"/>
          </a:ln>
        </p:spPr>
      </p:sp>
      <p:sp>
        <p:nvSpPr>
          <p:cNvPr id="5" name="Text 2"/>
          <p:cNvSpPr/>
          <p:nvPr/>
        </p:nvSpPr>
        <p:spPr>
          <a:xfrm>
            <a:off x="943332" y="2398871"/>
            <a:ext cx="2987278" cy="324802"/>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Documents &amp; Collections</a:t>
            </a:r>
            <a:endParaRPr lang="en-US" sz="2000" dirty="0"/>
          </a:p>
        </p:txBody>
      </p:sp>
      <p:sp>
        <p:nvSpPr>
          <p:cNvPr id="6" name="Text 3"/>
          <p:cNvSpPr/>
          <p:nvPr/>
        </p:nvSpPr>
        <p:spPr>
          <a:xfrm>
            <a:off x="943332" y="284833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Data stored as flexible JSON-like documents organized in collections.</a:t>
            </a:r>
            <a:endParaRPr lang="en-US" sz="1600" dirty="0"/>
          </a:p>
        </p:txBody>
      </p:sp>
      <p:sp>
        <p:nvSpPr>
          <p:cNvPr id="7" name="Shape 4"/>
          <p:cNvSpPr/>
          <p:nvPr/>
        </p:nvSpPr>
        <p:spPr>
          <a:xfrm>
            <a:off x="727829" y="3604498"/>
            <a:ext cx="7688342" cy="1213247"/>
          </a:xfrm>
          <a:prstGeom prst="roundRect">
            <a:avLst>
              <a:gd name="adj" fmla="val 7199"/>
            </a:avLst>
          </a:prstGeom>
          <a:solidFill>
            <a:srgbClr val="E9E6FA"/>
          </a:solidFill>
          <a:ln w="7620">
            <a:solidFill>
              <a:srgbClr val="BDB8DF"/>
            </a:solidFill>
            <a:prstDash val="solid"/>
          </a:ln>
        </p:spPr>
      </p:sp>
      <p:sp>
        <p:nvSpPr>
          <p:cNvPr id="8" name="Text 5"/>
          <p:cNvSpPr/>
          <p:nvPr/>
        </p:nvSpPr>
        <p:spPr>
          <a:xfrm>
            <a:off x="943332" y="3820001"/>
            <a:ext cx="2599372" cy="324802"/>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BSON Format</a:t>
            </a:r>
            <a:endParaRPr lang="en-US" sz="2000" dirty="0"/>
          </a:p>
        </p:txBody>
      </p:sp>
      <p:sp>
        <p:nvSpPr>
          <p:cNvPr id="9" name="Text 6"/>
          <p:cNvSpPr/>
          <p:nvPr/>
        </p:nvSpPr>
        <p:spPr>
          <a:xfrm>
            <a:off x="943332" y="426946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Binary JSON format for efficient storage and fast processing.</a:t>
            </a:r>
            <a:endParaRPr lang="en-US" sz="1600" dirty="0"/>
          </a:p>
        </p:txBody>
      </p:sp>
      <p:sp>
        <p:nvSpPr>
          <p:cNvPr id="10" name="Shape 7"/>
          <p:cNvSpPr/>
          <p:nvPr/>
        </p:nvSpPr>
        <p:spPr>
          <a:xfrm>
            <a:off x="727829" y="5025628"/>
            <a:ext cx="7688342" cy="1213247"/>
          </a:xfrm>
          <a:prstGeom prst="roundRect">
            <a:avLst>
              <a:gd name="adj" fmla="val 7199"/>
            </a:avLst>
          </a:prstGeom>
          <a:solidFill>
            <a:srgbClr val="E9E6FA"/>
          </a:solidFill>
          <a:ln w="7620">
            <a:solidFill>
              <a:srgbClr val="BDB8DF"/>
            </a:solidFill>
            <a:prstDash val="solid"/>
          </a:ln>
        </p:spPr>
      </p:sp>
      <p:sp>
        <p:nvSpPr>
          <p:cNvPr id="11" name="Text 8"/>
          <p:cNvSpPr/>
          <p:nvPr/>
        </p:nvSpPr>
        <p:spPr>
          <a:xfrm>
            <a:off x="943332" y="5241131"/>
            <a:ext cx="2599372" cy="324802"/>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CRUD Operations</a:t>
            </a:r>
            <a:endParaRPr lang="en-US" sz="2000" dirty="0"/>
          </a:p>
        </p:txBody>
      </p:sp>
      <p:sp>
        <p:nvSpPr>
          <p:cNvPr id="12" name="Text 9"/>
          <p:cNvSpPr/>
          <p:nvPr/>
        </p:nvSpPr>
        <p:spPr>
          <a:xfrm>
            <a:off x="943332" y="569059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Basic database actions: create, read, update, and delete data.</a:t>
            </a:r>
            <a:endParaRPr lang="en-US" sz="1600" dirty="0"/>
          </a:p>
        </p:txBody>
      </p:sp>
      <p:sp>
        <p:nvSpPr>
          <p:cNvPr id="13" name="Shape 10"/>
          <p:cNvSpPr/>
          <p:nvPr/>
        </p:nvSpPr>
        <p:spPr>
          <a:xfrm>
            <a:off x="727829" y="6446758"/>
            <a:ext cx="7688342" cy="1213247"/>
          </a:xfrm>
          <a:prstGeom prst="roundRect">
            <a:avLst>
              <a:gd name="adj" fmla="val 7199"/>
            </a:avLst>
          </a:prstGeom>
          <a:solidFill>
            <a:srgbClr val="E9E6FA"/>
          </a:solidFill>
          <a:ln w="7620">
            <a:solidFill>
              <a:srgbClr val="BDB8DF"/>
            </a:solidFill>
            <a:prstDash val="solid"/>
          </a:ln>
        </p:spPr>
      </p:sp>
      <p:sp>
        <p:nvSpPr>
          <p:cNvPr id="14" name="Text 11"/>
          <p:cNvSpPr/>
          <p:nvPr/>
        </p:nvSpPr>
        <p:spPr>
          <a:xfrm>
            <a:off x="943332" y="6662261"/>
            <a:ext cx="2757249" cy="324802"/>
          </a:xfrm>
          <a:prstGeom prst="rect">
            <a:avLst/>
          </a:prstGeom>
          <a:noFill/>
          <a:ln/>
        </p:spPr>
        <p:txBody>
          <a:bodyPr wrap="none" lIns="0" tIns="0" rIns="0" bIns="0" rtlCol="0" anchor="t"/>
          <a:lstStyle/>
          <a:p>
            <a:pPr algn="l" indent="0" marL="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Querying &amp; Data Types</a:t>
            </a:r>
            <a:endParaRPr lang="en-US" sz="2000" dirty="0"/>
          </a:p>
        </p:txBody>
      </p:sp>
      <p:sp>
        <p:nvSpPr>
          <p:cNvPr id="15" name="Text 12"/>
          <p:cNvSpPr/>
          <p:nvPr/>
        </p:nvSpPr>
        <p:spPr>
          <a:xfrm>
            <a:off x="943332" y="7111722"/>
            <a:ext cx="7257336" cy="332780"/>
          </a:xfrm>
          <a:prstGeom prst="rect">
            <a:avLst/>
          </a:prstGeom>
          <a:noFill/>
          <a:ln/>
        </p:spPr>
        <p:txBody>
          <a:bodyPr wrap="none" lIns="0" tIns="0" rIns="0" bIns="0" rtlCol="0" anchor="t"/>
          <a:lstStyle/>
          <a:p>
            <a:pPr algn="l" indent="0" marL="0">
              <a:lnSpc>
                <a:spcPts val="2600"/>
              </a:lnSpc>
              <a:buNone/>
            </a:pPr>
            <a:r>
              <a:rPr lang="en-US" sz="1600" dirty="0">
                <a:solidFill>
                  <a:srgbClr val="2A2742"/>
                </a:solidFill>
                <a:latin typeface="Arimo" pitchFamily="34" charset="0"/>
                <a:ea typeface="Arimo" pitchFamily="34" charset="-122"/>
                <a:cs typeface="Arimo" pitchFamily="34" charset="-120"/>
              </a:rPr>
              <a:t>Supports rich queries on various data types for precise filtering.</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058114"/>
            <a:ext cx="9760506"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Effective Data Modeling in MongoDB</a:t>
            </a:r>
            <a:endParaRPr lang="en-US" sz="4450" dirty="0"/>
          </a:p>
        </p:txBody>
      </p:sp>
      <p:sp>
        <p:nvSpPr>
          <p:cNvPr id="3" name="Text 1"/>
          <p:cNvSpPr/>
          <p:nvPr/>
        </p:nvSpPr>
        <p:spPr>
          <a:xfrm>
            <a:off x="793790" y="33338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Modeling Principles</a:t>
            </a:r>
            <a:endParaRPr lang="en-US" sz="2200" dirty="0"/>
          </a:p>
        </p:txBody>
      </p:sp>
      <p:sp>
        <p:nvSpPr>
          <p:cNvPr id="4" name="Text 2"/>
          <p:cNvSpPr/>
          <p:nvPr/>
        </p:nvSpPr>
        <p:spPr>
          <a:xfrm>
            <a:off x="793790" y="391501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Design schema for performance and flexibility.</a:t>
            </a:r>
            <a:endParaRPr lang="en-US" sz="1750" dirty="0"/>
          </a:p>
        </p:txBody>
      </p:sp>
      <p:sp>
        <p:nvSpPr>
          <p:cNvPr id="5" name="Text 3"/>
          <p:cNvSpPr/>
          <p:nvPr/>
        </p:nvSpPr>
        <p:spPr>
          <a:xfrm>
            <a:off x="793790" y="448198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Embed related data when fast reads needed</a:t>
            </a:r>
            <a:endParaRPr lang="en-US" sz="1750" dirty="0"/>
          </a:p>
        </p:txBody>
      </p:sp>
      <p:sp>
        <p:nvSpPr>
          <p:cNvPr id="6" name="Text 4"/>
          <p:cNvSpPr/>
          <p:nvPr/>
        </p:nvSpPr>
        <p:spPr>
          <a:xfrm>
            <a:off x="793790" y="4924187"/>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Reference for normalization or large data</a:t>
            </a:r>
            <a:endParaRPr lang="en-US" sz="1750" dirty="0"/>
          </a:p>
        </p:txBody>
      </p:sp>
      <p:sp>
        <p:nvSpPr>
          <p:cNvPr id="7" name="Text 5"/>
          <p:cNvSpPr/>
          <p:nvPr/>
        </p:nvSpPr>
        <p:spPr>
          <a:xfrm>
            <a:off x="793790" y="536638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Balance schema complexity with application needs</a:t>
            </a:r>
            <a:endParaRPr lang="en-US" sz="1750" dirty="0"/>
          </a:p>
        </p:txBody>
      </p:sp>
      <p:sp>
        <p:nvSpPr>
          <p:cNvPr id="8" name="Text 6"/>
          <p:cNvSpPr/>
          <p:nvPr/>
        </p:nvSpPr>
        <p:spPr>
          <a:xfrm>
            <a:off x="7599521" y="333386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Relationship Types</a:t>
            </a:r>
            <a:endParaRPr lang="en-US" sz="2200" dirty="0"/>
          </a:p>
        </p:txBody>
      </p:sp>
      <p:sp>
        <p:nvSpPr>
          <p:cNvPr id="9" name="Text 7"/>
          <p:cNvSpPr/>
          <p:nvPr/>
        </p:nvSpPr>
        <p:spPr>
          <a:xfrm>
            <a:off x="7599521" y="3915013"/>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One-to-one, one-to-many, and many-to-many relationships impact design.</a:t>
            </a:r>
            <a:endParaRPr lang="en-US" sz="1750" dirty="0"/>
          </a:p>
        </p:txBody>
      </p:sp>
      <p:sp>
        <p:nvSpPr>
          <p:cNvPr id="10" name="Text 8"/>
          <p:cNvSpPr/>
          <p:nvPr/>
        </p:nvSpPr>
        <p:spPr>
          <a:xfrm>
            <a:off x="7599521" y="484489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Choose embedding for one-to-few relationships</a:t>
            </a:r>
            <a:endParaRPr lang="en-US" sz="1750" dirty="0"/>
          </a:p>
        </p:txBody>
      </p:sp>
      <p:sp>
        <p:nvSpPr>
          <p:cNvPr id="11" name="Text 9"/>
          <p:cNvSpPr/>
          <p:nvPr/>
        </p:nvSpPr>
        <p:spPr>
          <a:xfrm>
            <a:off x="7599521" y="528708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Use referencing for large or evolving datasets</a:t>
            </a:r>
            <a:endParaRPr lang="en-US" sz="1750" dirty="0"/>
          </a:p>
        </p:txBody>
      </p:sp>
      <p:sp>
        <p:nvSpPr>
          <p:cNvPr id="12" name="Text 10"/>
          <p:cNvSpPr/>
          <p:nvPr/>
        </p:nvSpPr>
        <p:spPr>
          <a:xfrm>
            <a:off x="7599521" y="572928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Optimize queries based on relationships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75611"/>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Mastering Indexing in MongoDB</a:t>
            </a:r>
            <a:endParaRPr lang="en-US" sz="4450" dirty="0"/>
          </a:p>
        </p:txBody>
      </p:sp>
      <p:sp>
        <p:nvSpPr>
          <p:cNvPr id="4" name="Shape 1"/>
          <p:cNvSpPr/>
          <p:nvPr/>
        </p:nvSpPr>
        <p:spPr>
          <a:xfrm>
            <a:off x="6280190" y="2833330"/>
            <a:ext cx="170021" cy="853321"/>
          </a:xfrm>
          <a:prstGeom prst="roundRect">
            <a:avLst>
              <a:gd name="adj" fmla="val 56033"/>
            </a:avLst>
          </a:prstGeom>
          <a:solidFill>
            <a:srgbClr val="E9E6FA"/>
          </a:solidFill>
          <a:ln w="7620">
            <a:solidFill>
              <a:srgbClr val="BDB8DF"/>
            </a:solidFill>
            <a:prstDash val="solid"/>
          </a:ln>
        </p:spPr>
      </p:sp>
      <p:sp>
        <p:nvSpPr>
          <p:cNvPr id="5" name="Text 2"/>
          <p:cNvSpPr/>
          <p:nvPr/>
        </p:nvSpPr>
        <p:spPr>
          <a:xfrm>
            <a:off x="6790373" y="2833330"/>
            <a:ext cx="2956679"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Importance of Indexes</a:t>
            </a:r>
            <a:endParaRPr lang="en-US" sz="2200" dirty="0"/>
          </a:p>
        </p:txBody>
      </p:sp>
      <p:sp>
        <p:nvSpPr>
          <p:cNvPr id="6" name="Text 3"/>
          <p:cNvSpPr/>
          <p:nvPr/>
        </p:nvSpPr>
        <p:spPr>
          <a:xfrm>
            <a:off x="6790373" y="3323749"/>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Speeds queries by reducing data scanning.</a:t>
            </a:r>
            <a:endParaRPr lang="en-US" sz="1750" dirty="0"/>
          </a:p>
        </p:txBody>
      </p:sp>
      <p:sp>
        <p:nvSpPr>
          <p:cNvPr id="7" name="Shape 4"/>
          <p:cNvSpPr/>
          <p:nvPr/>
        </p:nvSpPr>
        <p:spPr>
          <a:xfrm>
            <a:off x="6620351" y="3913465"/>
            <a:ext cx="170021" cy="853321"/>
          </a:xfrm>
          <a:prstGeom prst="roundRect">
            <a:avLst>
              <a:gd name="adj" fmla="val 56033"/>
            </a:avLst>
          </a:prstGeom>
          <a:solidFill>
            <a:srgbClr val="E9E6FA"/>
          </a:solidFill>
          <a:ln w="7620">
            <a:solidFill>
              <a:srgbClr val="BDB8DF"/>
            </a:solidFill>
            <a:prstDash val="solid"/>
          </a:ln>
        </p:spPr>
      </p:sp>
      <p:sp>
        <p:nvSpPr>
          <p:cNvPr id="8" name="Text 5"/>
          <p:cNvSpPr/>
          <p:nvPr/>
        </p:nvSpPr>
        <p:spPr>
          <a:xfrm>
            <a:off x="7130534" y="391346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Types of Indexes</a:t>
            </a:r>
            <a:endParaRPr lang="en-US" sz="2200" dirty="0"/>
          </a:p>
        </p:txBody>
      </p:sp>
      <p:sp>
        <p:nvSpPr>
          <p:cNvPr id="9" name="Text 6"/>
          <p:cNvSpPr/>
          <p:nvPr/>
        </p:nvSpPr>
        <p:spPr>
          <a:xfrm>
            <a:off x="7130534" y="4403884"/>
            <a:ext cx="6706076"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Single field, compound, geospatial, and text indexes.</a:t>
            </a:r>
            <a:endParaRPr lang="en-US" sz="1750" dirty="0"/>
          </a:p>
        </p:txBody>
      </p:sp>
      <p:sp>
        <p:nvSpPr>
          <p:cNvPr id="10" name="Shape 7"/>
          <p:cNvSpPr/>
          <p:nvPr/>
        </p:nvSpPr>
        <p:spPr>
          <a:xfrm>
            <a:off x="6960632" y="4993600"/>
            <a:ext cx="170021" cy="853321"/>
          </a:xfrm>
          <a:prstGeom prst="roundRect">
            <a:avLst>
              <a:gd name="adj" fmla="val 56033"/>
            </a:avLst>
          </a:prstGeom>
          <a:solidFill>
            <a:srgbClr val="E9E6FA"/>
          </a:solidFill>
          <a:ln w="7620">
            <a:solidFill>
              <a:srgbClr val="BDB8DF"/>
            </a:solidFill>
            <a:prstDash val="solid"/>
          </a:ln>
        </p:spPr>
      </p:sp>
      <p:sp>
        <p:nvSpPr>
          <p:cNvPr id="11" name="Text 8"/>
          <p:cNvSpPr/>
          <p:nvPr/>
        </p:nvSpPr>
        <p:spPr>
          <a:xfrm>
            <a:off x="7470815" y="499360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Optimization</a:t>
            </a:r>
            <a:endParaRPr lang="en-US" sz="2200" dirty="0"/>
          </a:p>
        </p:txBody>
      </p:sp>
      <p:sp>
        <p:nvSpPr>
          <p:cNvPr id="12" name="Text 9"/>
          <p:cNvSpPr/>
          <p:nvPr/>
        </p:nvSpPr>
        <p:spPr>
          <a:xfrm>
            <a:off x="7470815" y="5484019"/>
            <a:ext cx="6365796"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Choose proper index types and fields carefully.</a:t>
            </a:r>
            <a:endParaRPr lang="en-US" sz="1750" dirty="0"/>
          </a:p>
        </p:txBody>
      </p:sp>
      <p:sp>
        <p:nvSpPr>
          <p:cNvPr id="13" name="Shape 10"/>
          <p:cNvSpPr/>
          <p:nvPr/>
        </p:nvSpPr>
        <p:spPr>
          <a:xfrm>
            <a:off x="7300913" y="6073735"/>
            <a:ext cx="170021" cy="853321"/>
          </a:xfrm>
          <a:prstGeom prst="roundRect">
            <a:avLst>
              <a:gd name="adj" fmla="val 56033"/>
            </a:avLst>
          </a:prstGeom>
          <a:solidFill>
            <a:srgbClr val="E9E6FA"/>
          </a:solidFill>
          <a:ln w="7620">
            <a:solidFill>
              <a:srgbClr val="BDB8DF"/>
            </a:solidFill>
            <a:prstDash val="solid"/>
          </a:ln>
        </p:spPr>
      </p:sp>
      <p:sp>
        <p:nvSpPr>
          <p:cNvPr id="14" name="Text 11"/>
          <p:cNvSpPr/>
          <p:nvPr/>
        </p:nvSpPr>
        <p:spPr>
          <a:xfrm>
            <a:off x="7811095" y="607373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Monitoring</a:t>
            </a:r>
            <a:endParaRPr lang="en-US" sz="2200" dirty="0"/>
          </a:p>
        </p:txBody>
      </p:sp>
      <p:sp>
        <p:nvSpPr>
          <p:cNvPr id="15" name="Text 12"/>
          <p:cNvSpPr/>
          <p:nvPr/>
        </p:nvSpPr>
        <p:spPr>
          <a:xfrm>
            <a:off x="7811095" y="6564154"/>
            <a:ext cx="602551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Use tools to analyze index usage and performance.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2565" y="730210"/>
            <a:ext cx="7651671" cy="1332548"/>
          </a:xfrm>
          <a:prstGeom prst="rect">
            <a:avLst/>
          </a:prstGeom>
          <a:noFill/>
          <a:ln/>
        </p:spPr>
        <p:txBody>
          <a:bodyPr wrap="square" lIns="0" tIns="0" rIns="0" bIns="0" rtlCol="0" anchor="t"/>
          <a:lstStyle/>
          <a:p>
            <a:pPr algn="l" indent="0" marL="0">
              <a:lnSpc>
                <a:spcPts val="5200"/>
              </a:lnSpc>
              <a:buNone/>
            </a:pPr>
            <a:r>
              <a:rPr lang="en-US" sz="4150" b="1" dirty="0">
                <a:solidFill>
                  <a:srgbClr val="231971"/>
                </a:solidFill>
                <a:latin typeface="Outfit Extra Bold" pitchFamily="34" charset="0"/>
                <a:ea typeface="Outfit Extra Bold" pitchFamily="34" charset="-122"/>
                <a:cs typeface="Outfit Extra Bold" pitchFamily="34" charset="-120"/>
              </a:rPr>
              <a:t>Harnessing the Aggregation Framework</a:t>
            </a:r>
            <a:endParaRPr lang="en-US" sz="4150" dirty="0"/>
          </a:p>
        </p:txBody>
      </p:sp>
      <p:pic>
        <p:nvPicPr>
          <p:cNvPr id="4" name="Image 1" descr="preencoded.png">    </p:cNvPr>
          <p:cNvPicPr>
            <a:picLocks noChangeAspect="1"/>
          </p:cNvPicPr>
          <p:nvPr/>
        </p:nvPicPr>
        <p:blipFill>
          <a:blip r:embed="rId2"/>
          <a:stretch>
            <a:fillRect/>
          </a:stretch>
        </p:blipFill>
        <p:spPr>
          <a:xfrm>
            <a:off x="6232565" y="2382560"/>
            <a:ext cx="1065967" cy="1279208"/>
          </a:xfrm>
          <a:prstGeom prst="rect">
            <a:avLst/>
          </a:prstGeom>
        </p:spPr>
      </p:pic>
      <p:sp>
        <p:nvSpPr>
          <p:cNvPr id="5" name="Text 1"/>
          <p:cNvSpPr/>
          <p:nvPr/>
        </p:nvSpPr>
        <p:spPr>
          <a:xfrm>
            <a:off x="7618333" y="2595682"/>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$match</a:t>
            </a:r>
            <a:endParaRPr lang="en-US" sz="2050" dirty="0"/>
          </a:p>
        </p:txBody>
      </p:sp>
      <p:sp>
        <p:nvSpPr>
          <p:cNvPr id="6" name="Text 2"/>
          <p:cNvSpPr/>
          <p:nvPr/>
        </p:nvSpPr>
        <p:spPr>
          <a:xfrm>
            <a:off x="7618333" y="3056573"/>
            <a:ext cx="6265902" cy="341114"/>
          </a:xfrm>
          <a:prstGeom prst="rect">
            <a:avLst/>
          </a:prstGeom>
          <a:noFill/>
          <a:ln/>
        </p:spPr>
        <p:txBody>
          <a:bodyPr wrap="non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Filters documents to select relevant data for analysis.</a:t>
            </a:r>
            <a:endParaRPr lang="en-US" sz="1650" dirty="0"/>
          </a:p>
        </p:txBody>
      </p:sp>
      <p:pic>
        <p:nvPicPr>
          <p:cNvPr id="7" name="Image 2" descr="preencoded.png">    </p:cNvPr>
          <p:cNvPicPr>
            <a:picLocks noChangeAspect="1"/>
          </p:cNvPicPr>
          <p:nvPr/>
        </p:nvPicPr>
        <p:blipFill>
          <a:blip r:embed="rId3"/>
          <a:stretch>
            <a:fillRect/>
          </a:stretch>
        </p:blipFill>
        <p:spPr>
          <a:xfrm>
            <a:off x="6232565" y="3661767"/>
            <a:ext cx="1065967" cy="1279208"/>
          </a:xfrm>
          <a:prstGeom prst="rect">
            <a:avLst/>
          </a:prstGeom>
        </p:spPr>
      </p:pic>
      <p:sp>
        <p:nvSpPr>
          <p:cNvPr id="8" name="Text 3"/>
          <p:cNvSpPr/>
          <p:nvPr/>
        </p:nvSpPr>
        <p:spPr>
          <a:xfrm>
            <a:off x="7618333" y="3874889"/>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$group</a:t>
            </a:r>
            <a:endParaRPr lang="en-US" sz="2050" dirty="0"/>
          </a:p>
        </p:txBody>
      </p:sp>
      <p:sp>
        <p:nvSpPr>
          <p:cNvPr id="9" name="Text 4"/>
          <p:cNvSpPr/>
          <p:nvPr/>
        </p:nvSpPr>
        <p:spPr>
          <a:xfrm>
            <a:off x="7618333" y="4335780"/>
            <a:ext cx="6265902" cy="341114"/>
          </a:xfrm>
          <a:prstGeom prst="rect">
            <a:avLst/>
          </a:prstGeom>
          <a:noFill/>
          <a:ln/>
        </p:spPr>
        <p:txBody>
          <a:bodyPr wrap="non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Aggregates data by grouping based on specified fields.</a:t>
            </a:r>
            <a:endParaRPr lang="en-US" sz="1650" dirty="0"/>
          </a:p>
        </p:txBody>
      </p:sp>
      <p:pic>
        <p:nvPicPr>
          <p:cNvPr id="10" name="Image 3" descr="preencoded.png">    </p:cNvPr>
          <p:cNvPicPr>
            <a:picLocks noChangeAspect="1"/>
          </p:cNvPicPr>
          <p:nvPr/>
        </p:nvPicPr>
        <p:blipFill>
          <a:blip r:embed="rId4"/>
          <a:stretch>
            <a:fillRect/>
          </a:stretch>
        </p:blipFill>
        <p:spPr>
          <a:xfrm>
            <a:off x="6232565" y="4940975"/>
            <a:ext cx="1065967" cy="1279208"/>
          </a:xfrm>
          <a:prstGeom prst="rect">
            <a:avLst/>
          </a:prstGeom>
        </p:spPr>
      </p:pic>
      <p:sp>
        <p:nvSpPr>
          <p:cNvPr id="11" name="Text 5"/>
          <p:cNvSpPr/>
          <p:nvPr/>
        </p:nvSpPr>
        <p:spPr>
          <a:xfrm>
            <a:off x="7618333" y="5154097"/>
            <a:ext cx="2664976" cy="333018"/>
          </a:xfrm>
          <a:prstGeom prst="rect">
            <a:avLst/>
          </a:prstGeom>
          <a:noFill/>
          <a:ln/>
        </p:spPr>
        <p:txBody>
          <a:bodyPr wrap="none" lIns="0" tIns="0" rIns="0" bIns="0" rtlCol="0" anchor="t"/>
          <a:lstStyle/>
          <a:p>
            <a:pPr algn="l" indent="0" marL="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$project &amp; $unwind</a:t>
            </a:r>
            <a:endParaRPr lang="en-US" sz="2050" dirty="0"/>
          </a:p>
        </p:txBody>
      </p:sp>
      <p:sp>
        <p:nvSpPr>
          <p:cNvPr id="12" name="Text 6"/>
          <p:cNvSpPr/>
          <p:nvPr/>
        </p:nvSpPr>
        <p:spPr>
          <a:xfrm>
            <a:off x="7618333" y="5614988"/>
            <a:ext cx="6265902" cy="341114"/>
          </a:xfrm>
          <a:prstGeom prst="rect">
            <a:avLst/>
          </a:prstGeom>
          <a:noFill/>
          <a:ln/>
        </p:spPr>
        <p:txBody>
          <a:bodyPr wrap="non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Reshapes documents and flattens arrays for detailed processing.</a:t>
            </a:r>
            <a:endParaRPr lang="en-US" sz="1650" dirty="0"/>
          </a:p>
        </p:txBody>
      </p:sp>
      <p:pic>
        <p:nvPicPr>
          <p:cNvPr id="13" name="Image 4" descr="preencoded.png">    </p:cNvPr>
          <p:cNvPicPr>
            <a:picLocks noChangeAspect="1"/>
          </p:cNvPicPr>
          <p:nvPr/>
        </p:nvPicPr>
        <p:blipFill>
          <a:blip r:embed="rId5"/>
          <a:stretch>
            <a:fillRect/>
          </a:stretch>
        </p:blipFill>
        <p:spPr>
          <a:xfrm>
            <a:off x="6232565" y="6220182"/>
            <a:ext cx="1065967" cy="1279208"/>
          </a:xfrm>
          <a:prstGeom prst="rect">
            <a:avLst/>
          </a:prstGeom>
        </p:spPr>
      </p:pic>
      <p:sp>
        <p:nvSpPr>
          <p:cNvPr id="14" name="Text 7"/>
          <p:cNvSpPr/>
          <p:nvPr/>
        </p:nvSpPr>
        <p:spPr>
          <a:xfrm>
            <a:off x="7618333" y="6433304"/>
            <a:ext cx="3174921" cy="333018"/>
          </a:xfrm>
          <a:prstGeom prst="rect">
            <a:avLst/>
          </a:prstGeom>
          <a:noFill/>
          <a:ln/>
        </p:spPr>
        <p:txBody>
          <a:bodyPr wrap="none" lIns="0" tIns="0" rIns="0" bIns="0" rtlCol="0" anchor="t"/>
          <a:lstStyle/>
          <a:p>
            <a:pPr algn="l" indent="0" marL="0">
              <a:lnSpc>
                <a:spcPts val="2600"/>
              </a:lnSpc>
              <a:buNone/>
            </a:pPr>
            <a:r>
              <a:rPr lang="en-US" sz="2050" b="1" dirty="0">
                <a:solidFill>
                  <a:srgbClr val="2A2742"/>
                </a:solidFill>
                <a:latin typeface="Outfit Extra Bold" pitchFamily="34" charset="0"/>
                <a:ea typeface="Outfit Extra Bold" pitchFamily="34" charset="-122"/>
                <a:cs typeface="Outfit Extra Bold" pitchFamily="34" charset="-120"/>
              </a:rPr>
              <a:t>Optimization &amp; Use Cases</a:t>
            </a:r>
            <a:endParaRPr lang="en-US" sz="2050" dirty="0"/>
          </a:p>
        </p:txBody>
      </p:sp>
      <p:sp>
        <p:nvSpPr>
          <p:cNvPr id="15" name="Text 8"/>
          <p:cNvSpPr/>
          <p:nvPr/>
        </p:nvSpPr>
        <p:spPr>
          <a:xfrm>
            <a:off x="7618333" y="6894195"/>
            <a:ext cx="6265902" cy="341114"/>
          </a:xfrm>
          <a:prstGeom prst="rect">
            <a:avLst/>
          </a:prstGeom>
          <a:noFill/>
          <a:ln/>
        </p:spPr>
        <p:txBody>
          <a:bodyPr wrap="none" lIns="0" tIns="0" rIns="0" bIns="0" rtlCol="0" anchor="t"/>
          <a:lstStyle/>
          <a:p>
            <a:pPr algn="l" indent="0" marL="0">
              <a:lnSpc>
                <a:spcPts val="2650"/>
              </a:lnSpc>
              <a:buNone/>
            </a:pPr>
            <a:r>
              <a:rPr lang="en-US" sz="1650" dirty="0">
                <a:solidFill>
                  <a:srgbClr val="2A2742"/>
                </a:solidFill>
                <a:latin typeface="Arimo" pitchFamily="34" charset="0"/>
                <a:ea typeface="Arimo" pitchFamily="34" charset="-122"/>
                <a:cs typeface="Arimo" pitchFamily="34" charset="-120"/>
              </a:rPr>
              <a:t>Craft efficient pipelines for reporting and analytics needs.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78775"/>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Scaling with MongoDB Sharding</a:t>
            </a:r>
            <a:endParaRPr lang="en-US" sz="4450" dirty="0"/>
          </a:p>
        </p:txBody>
      </p:sp>
      <p:sp>
        <p:nvSpPr>
          <p:cNvPr id="4" name="Shape 1"/>
          <p:cNvSpPr/>
          <p:nvPr/>
        </p:nvSpPr>
        <p:spPr>
          <a:xfrm>
            <a:off x="6280190" y="2691646"/>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7017306" y="269164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What is Sharding?</a:t>
            </a:r>
            <a:endParaRPr lang="en-US" sz="2200" dirty="0"/>
          </a:p>
        </p:txBody>
      </p:sp>
      <p:sp>
        <p:nvSpPr>
          <p:cNvPr id="6" name="Text 3"/>
          <p:cNvSpPr/>
          <p:nvPr/>
        </p:nvSpPr>
        <p:spPr>
          <a:xfrm>
            <a:off x="7017306" y="3182064"/>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Distributes data across multiple servers for scalability.</a:t>
            </a:r>
            <a:endParaRPr lang="en-US" sz="1750" dirty="0"/>
          </a:p>
        </p:txBody>
      </p:sp>
      <p:sp>
        <p:nvSpPr>
          <p:cNvPr id="7" name="Shape 4"/>
          <p:cNvSpPr/>
          <p:nvPr/>
        </p:nvSpPr>
        <p:spPr>
          <a:xfrm>
            <a:off x="6280190" y="4026932"/>
            <a:ext cx="510302" cy="510302"/>
          </a:xfrm>
          <a:prstGeom prst="roundRect">
            <a:avLst>
              <a:gd name="adj" fmla="val 18669"/>
            </a:avLst>
          </a:prstGeom>
          <a:solidFill>
            <a:srgbClr val="E9E6FA"/>
          </a:solidFill>
          <a:ln w="7620">
            <a:solidFill>
              <a:srgbClr val="BDB8DF"/>
            </a:solidFill>
            <a:prstDash val="solid"/>
          </a:ln>
        </p:spPr>
      </p:sp>
      <p:sp>
        <p:nvSpPr>
          <p:cNvPr id="8" name="Text 5"/>
          <p:cNvSpPr/>
          <p:nvPr/>
        </p:nvSpPr>
        <p:spPr>
          <a:xfrm>
            <a:off x="7017306" y="402693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Shard Key Selection</a:t>
            </a:r>
            <a:endParaRPr lang="en-US" sz="2200" dirty="0"/>
          </a:p>
        </p:txBody>
      </p:sp>
      <p:sp>
        <p:nvSpPr>
          <p:cNvPr id="9" name="Text 6"/>
          <p:cNvSpPr/>
          <p:nvPr/>
        </p:nvSpPr>
        <p:spPr>
          <a:xfrm>
            <a:off x="7017306" y="4517350"/>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Crucial for balanced data distribution and query efficiency.</a:t>
            </a:r>
            <a:endParaRPr lang="en-US" sz="1750" dirty="0"/>
          </a:p>
        </p:txBody>
      </p:sp>
      <p:sp>
        <p:nvSpPr>
          <p:cNvPr id="10" name="Shape 7"/>
          <p:cNvSpPr/>
          <p:nvPr/>
        </p:nvSpPr>
        <p:spPr>
          <a:xfrm>
            <a:off x="6280190" y="5362218"/>
            <a:ext cx="510302" cy="510302"/>
          </a:xfrm>
          <a:prstGeom prst="roundRect">
            <a:avLst>
              <a:gd name="adj" fmla="val 18669"/>
            </a:avLst>
          </a:prstGeom>
          <a:solidFill>
            <a:srgbClr val="E9E6FA"/>
          </a:solidFill>
          <a:ln w="7620">
            <a:solidFill>
              <a:srgbClr val="BDB8DF"/>
            </a:solidFill>
            <a:prstDash val="solid"/>
          </a:ln>
        </p:spPr>
      </p:sp>
      <p:sp>
        <p:nvSpPr>
          <p:cNvPr id="11" name="Text 8"/>
          <p:cNvSpPr/>
          <p:nvPr/>
        </p:nvSpPr>
        <p:spPr>
          <a:xfrm>
            <a:off x="7017306" y="536221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Configuring Clusters</a:t>
            </a:r>
            <a:endParaRPr lang="en-US" sz="2200" dirty="0"/>
          </a:p>
        </p:txBody>
      </p:sp>
      <p:sp>
        <p:nvSpPr>
          <p:cNvPr id="12" name="Text 9"/>
          <p:cNvSpPr/>
          <p:nvPr/>
        </p:nvSpPr>
        <p:spPr>
          <a:xfrm>
            <a:off x="7017306" y="5852636"/>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Setting up shards, config servers, and routers (mongos).</a:t>
            </a:r>
            <a:endParaRPr lang="en-US" sz="1750" dirty="0"/>
          </a:p>
        </p:txBody>
      </p:sp>
      <p:sp>
        <p:nvSpPr>
          <p:cNvPr id="13" name="Shape 10"/>
          <p:cNvSpPr/>
          <p:nvPr/>
        </p:nvSpPr>
        <p:spPr>
          <a:xfrm>
            <a:off x="6280190" y="6697504"/>
            <a:ext cx="510302" cy="510302"/>
          </a:xfrm>
          <a:prstGeom prst="roundRect">
            <a:avLst>
              <a:gd name="adj" fmla="val 18669"/>
            </a:avLst>
          </a:prstGeom>
          <a:solidFill>
            <a:srgbClr val="E9E6FA"/>
          </a:solidFill>
          <a:ln w="7620">
            <a:solidFill>
              <a:srgbClr val="BDB8DF"/>
            </a:solidFill>
            <a:prstDash val="solid"/>
          </a:ln>
        </p:spPr>
      </p:sp>
      <p:sp>
        <p:nvSpPr>
          <p:cNvPr id="14" name="Text 11"/>
          <p:cNvSpPr/>
          <p:nvPr/>
        </p:nvSpPr>
        <p:spPr>
          <a:xfrm>
            <a:off x="7017306" y="669750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Balancing Data</a:t>
            </a:r>
            <a:endParaRPr lang="en-US" sz="2200" dirty="0"/>
          </a:p>
        </p:txBody>
      </p:sp>
      <p:sp>
        <p:nvSpPr>
          <p:cNvPr id="15" name="Text 12"/>
          <p:cNvSpPr/>
          <p:nvPr/>
        </p:nvSpPr>
        <p:spPr>
          <a:xfrm>
            <a:off x="7017306" y="7187922"/>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Automatic rebalancing optimizes storage and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51109"/>
            <a:ext cx="8584644"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Replication and High Availability</a:t>
            </a:r>
            <a:endParaRPr lang="en-US" sz="4450" dirty="0"/>
          </a:p>
        </p:txBody>
      </p:sp>
      <p:sp>
        <p:nvSpPr>
          <p:cNvPr id="3" name="Text 1"/>
          <p:cNvSpPr/>
          <p:nvPr/>
        </p:nvSpPr>
        <p:spPr>
          <a:xfrm>
            <a:off x="1857256" y="2861548"/>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Replica Sets</a:t>
            </a:r>
            <a:endParaRPr lang="en-US" sz="2200" dirty="0"/>
          </a:p>
        </p:txBody>
      </p:sp>
      <p:sp>
        <p:nvSpPr>
          <p:cNvPr id="4" name="Text 2"/>
          <p:cNvSpPr/>
          <p:nvPr/>
        </p:nvSpPr>
        <p:spPr>
          <a:xfrm>
            <a:off x="793790" y="3351967"/>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2A2742"/>
                </a:solidFill>
                <a:latin typeface="Arimo" pitchFamily="34" charset="0"/>
                <a:ea typeface="Arimo" pitchFamily="34" charset="-122"/>
                <a:cs typeface="Arimo" pitchFamily="34" charset="-120"/>
              </a:rPr>
              <a:t>Groups of nodes providing failover and data redundancy.</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sp>
        <p:nvSpPr>
          <p:cNvPr id="6" name="Text 3"/>
          <p:cNvSpPr/>
          <p:nvPr/>
        </p:nvSpPr>
        <p:spPr>
          <a:xfrm>
            <a:off x="6033492" y="3336369"/>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7" name="Text 4"/>
          <p:cNvSpPr/>
          <p:nvPr/>
        </p:nvSpPr>
        <p:spPr>
          <a:xfrm>
            <a:off x="9937790" y="245280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Setup</a:t>
            </a:r>
            <a:endParaRPr lang="en-US" sz="2200" dirty="0"/>
          </a:p>
        </p:txBody>
      </p:sp>
      <p:sp>
        <p:nvSpPr>
          <p:cNvPr id="8" name="Text 5"/>
          <p:cNvSpPr/>
          <p:nvPr/>
        </p:nvSpPr>
        <p:spPr>
          <a:xfrm>
            <a:off x="9937790" y="2943225"/>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Configure primary and secondary nodes for replication.</a:t>
            </a:r>
            <a:endParaRPr lang="en-US" sz="1750" dirty="0"/>
          </a:p>
        </p:txBody>
      </p:sp>
      <p:pic>
        <p:nvPicPr>
          <p:cNvPr id="9" name="Image 1" descr="preencoded.png">    </p:cNvPr>
          <p:cNvPicPr>
            <a:picLocks noChangeAspect="1"/>
          </p:cNvPicPr>
          <p:nvPr/>
        </p:nvPicPr>
        <p:blipFill>
          <a:blip r:embed="rId2"/>
          <a:stretch>
            <a:fillRect/>
          </a:stretch>
        </p:blipFill>
        <p:spPr>
          <a:xfrm>
            <a:off x="5032653" y="2413516"/>
            <a:ext cx="4564975" cy="4564975"/>
          </a:xfrm>
          <a:prstGeom prst="rect">
            <a:avLst/>
          </a:prstGeom>
        </p:spPr>
      </p:pic>
      <p:sp>
        <p:nvSpPr>
          <p:cNvPr id="10" name="Text 6"/>
          <p:cNvSpPr/>
          <p:nvPr/>
        </p:nvSpPr>
        <p:spPr>
          <a:xfrm>
            <a:off x="7893010" y="3071693"/>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1" name="Text 7"/>
          <p:cNvSpPr/>
          <p:nvPr/>
        </p:nvSpPr>
        <p:spPr>
          <a:xfrm>
            <a:off x="10051256" y="408777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Failover</a:t>
            </a:r>
            <a:endParaRPr lang="en-US" sz="2200" dirty="0"/>
          </a:p>
        </p:txBody>
      </p:sp>
      <p:sp>
        <p:nvSpPr>
          <p:cNvPr id="12" name="Text 8"/>
          <p:cNvSpPr/>
          <p:nvPr/>
        </p:nvSpPr>
        <p:spPr>
          <a:xfrm>
            <a:off x="10051256" y="4578191"/>
            <a:ext cx="3785354"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Automatic election on primary failure ensures uptime.</a:t>
            </a:r>
            <a:endParaRPr lang="en-US" sz="1750" dirty="0"/>
          </a:p>
        </p:txBody>
      </p:sp>
      <p:pic>
        <p:nvPicPr>
          <p:cNvPr id="13" name="Image 2" descr="preencoded.png">    </p:cNvPr>
          <p:cNvPicPr>
            <a:picLocks noChangeAspect="1"/>
          </p:cNvPicPr>
          <p:nvPr/>
        </p:nvPicPr>
        <p:blipFill>
          <a:blip r:embed="rId3"/>
          <a:stretch>
            <a:fillRect/>
          </a:stretch>
        </p:blipFill>
        <p:spPr>
          <a:xfrm>
            <a:off x="5032653" y="2413516"/>
            <a:ext cx="4564975" cy="4564975"/>
          </a:xfrm>
          <a:prstGeom prst="rect">
            <a:avLst/>
          </a:prstGeom>
        </p:spPr>
      </p:pic>
      <p:sp>
        <p:nvSpPr>
          <p:cNvPr id="14" name="Text 9"/>
          <p:cNvSpPr/>
          <p:nvPr/>
        </p:nvSpPr>
        <p:spPr>
          <a:xfrm>
            <a:off x="8719423" y="4758452"/>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5" name="Text 10"/>
          <p:cNvSpPr/>
          <p:nvPr/>
        </p:nvSpPr>
        <p:spPr>
          <a:xfrm>
            <a:off x="9937790" y="57228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Read Preferences</a:t>
            </a:r>
            <a:endParaRPr lang="en-US" sz="2200" dirty="0"/>
          </a:p>
        </p:txBody>
      </p:sp>
      <p:sp>
        <p:nvSpPr>
          <p:cNvPr id="16" name="Text 11"/>
          <p:cNvSpPr/>
          <p:nvPr/>
        </p:nvSpPr>
        <p:spPr>
          <a:xfrm>
            <a:off x="9937790" y="6213277"/>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Control how queries route to primary or secondary nodes.</a:t>
            </a:r>
            <a:endParaRPr lang="en-US" sz="1750" dirty="0"/>
          </a:p>
        </p:txBody>
      </p:sp>
      <p:pic>
        <p:nvPicPr>
          <p:cNvPr id="17" name="Image 3" descr="preencoded.png">    </p:cNvPr>
          <p:cNvPicPr>
            <a:picLocks noChangeAspect="1"/>
          </p:cNvPicPr>
          <p:nvPr/>
        </p:nvPicPr>
        <p:blipFill>
          <a:blip r:embed="rId4"/>
          <a:stretch>
            <a:fillRect/>
          </a:stretch>
        </p:blipFill>
        <p:spPr>
          <a:xfrm>
            <a:off x="5032653" y="2413516"/>
            <a:ext cx="4564975" cy="4564975"/>
          </a:xfrm>
          <a:prstGeom prst="rect">
            <a:avLst/>
          </a:prstGeom>
        </p:spPr>
      </p:pic>
      <p:sp>
        <p:nvSpPr>
          <p:cNvPr id="18" name="Text 12"/>
          <p:cNvSpPr/>
          <p:nvPr/>
        </p:nvSpPr>
        <p:spPr>
          <a:xfrm>
            <a:off x="7370564" y="6065520"/>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2A2742"/>
                </a:solidFill>
                <a:latin typeface="Outfit Extra Bold" pitchFamily="34" charset="0"/>
                <a:ea typeface="Outfit Extra Bold" pitchFamily="34" charset="-122"/>
                <a:cs typeface="Outfit Extra Bold" pitchFamily="34" charset="-120"/>
              </a:rPr>
              <a:t>4</a:t>
            </a:r>
            <a:endParaRPr lang="en-US" sz="2650" dirty="0"/>
          </a:p>
        </p:txBody>
      </p:sp>
      <p:sp>
        <p:nvSpPr>
          <p:cNvPr id="19" name="Text 13"/>
          <p:cNvSpPr/>
          <p:nvPr/>
        </p:nvSpPr>
        <p:spPr>
          <a:xfrm>
            <a:off x="1857256" y="5314117"/>
            <a:ext cx="2835235" cy="354330"/>
          </a:xfrm>
          <a:prstGeom prst="rect">
            <a:avLst/>
          </a:prstGeom>
          <a:noFill/>
          <a:ln/>
        </p:spPr>
        <p:txBody>
          <a:bodyPr wrap="none" lIns="0" tIns="0" rIns="0" bIns="0" rtlCol="0" anchor="t"/>
          <a:lstStyle/>
          <a:p>
            <a:pPr algn="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Availability</a:t>
            </a:r>
            <a:endParaRPr lang="en-US" sz="2200" dirty="0"/>
          </a:p>
        </p:txBody>
      </p:sp>
      <p:sp>
        <p:nvSpPr>
          <p:cNvPr id="20" name="Text 14"/>
          <p:cNvSpPr/>
          <p:nvPr/>
        </p:nvSpPr>
        <p:spPr>
          <a:xfrm>
            <a:off x="793790" y="5804535"/>
            <a:ext cx="3898702" cy="725805"/>
          </a:xfrm>
          <a:prstGeom prst="rect">
            <a:avLst/>
          </a:prstGeom>
          <a:noFill/>
          <a:ln/>
        </p:spPr>
        <p:txBody>
          <a:bodyPr wrap="square" lIns="0" tIns="0" rIns="0" bIns="0" rtlCol="0" anchor="t"/>
          <a:lstStyle/>
          <a:p>
            <a:pPr algn="r" indent="0" marL="0">
              <a:lnSpc>
                <a:spcPts val="2850"/>
              </a:lnSpc>
              <a:buNone/>
            </a:pPr>
            <a:r>
              <a:rPr lang="en-US" sz="1750" dirty="0">
                <a:solidFill>
                  <a:srgbClr val="2A2742"/>
                </a:solidFill>
                <a:latin typeface="Arimo" pitchFamily="34" charset="0"/>
                <a:ea typeface="Arimo" pitchFamily="34" charset="-122"/>
                <a:cs typeface="Arimo" pitchFamily="34" charset="-120"/>
              </a:rPr>
              <a:t>Designed to keep systems running continuously without data loss.</a:t>
            </a:r>
            <a:endParaRPr lang="en-US" sz="1750" dirty="0"/>
          </a:p>
        </p:txBody>
      </p:sp>
      <p:pic>
        <p:nvPicPr>
          <p:cNvPr id="21" name="Image 4" descr="preencoded.png">    </p:cNvPr>
          <p:cNvPicPr>
            <a:picLocks noChangeAspect="1"/>
          </p:cNvPicPr>
          <p:nvPr/>
        </p:nvPicPr>
        <p:blipFill>
          <a:blip r:embed="rId5"/>
          <a:stretch>
            <a:fillRect/>
          </a:stretch>
        </p:blipFill>
        <p:spPr>
          <a:xfrm>
            <a:off x="5032653" y="2413516"/>
            <a:ext cx="4564975" cy="4564975"/>
          </a:xfrm>
          <a:prstGeom prst="rect">
            <a:avLst/>
          </a:prstGeom>
        </p:spPr>
      </p:pic>
      <p:sp>
        <p:nvSpPr>
          <p:cNvPr id="22" name="Text 15"/>
          <p:cNvSpPr/>
          <p:nvPr/>
        </p:nvSpPr>
        <p:spPr>
          <a:xfrm>
            <a:off x="5710595" y="5186720"/>
            <a:ext cx="339328" cy="424220"/>
          </a:xfrm>
          <a:prstGeom prst="rect">
            <a:avLst/>
          </a:prstGeom>
          <a:noFill/>
          <a:ln/>
        </p:spPr>
        <p:txBody>
          <a:bodyPr wrap="none" lIns="0" tIns="0" rIns="0" bIns="0" rtlCol="0" anchor="t"/>
          <a:lstStyle/>
          <a:p>
            <a:pPr algn="l" indent="0" marL="0">
              <a:lnSpc>
                <a:spcPts val="4250"/>
              </a:lnSpc>
              <a:buNone/>
            </a:pPr>
            <a:r>
              <a:rPr lang="en-US" sz="2650" b="1" dirty="0">
                <a:solidFill>
                  <a:srgbClr val="2A2742"/>
                </a:solidFill>
                <a:latin typeface="Outfit Extra Bold" pitchFamily="34" charset="0"/>
                <a:ea typeface="Outfit Extra Bold" pitchFamily="34" charset="-122"/>
                <a:cs typeface="Outfit Extra Bold" pitchFamily="34" charset="-120"/>
              </a:rPr>
              <a:t>5</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572351"/>
            <a:ext cx="12679918" cy="708779"/>
          </a:xfrm>
          <a:prstGeom prst="rect">
            <a:avLst/>
          </a:prstGeom>
          <a:noFill/>
          <a:ln/>
        </p:spPr>
        <p:txBody>
          <a:bodyPr wrap="none" lIns="0" tIns="0" rIns="0" bIns="0" rtlCol="0" anchor="t"/>
          <a:lstStyle/>
          <a:p>
            <a:pPr algn="l"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MongoDB Administration &amp; Performance Tuning</a:t>
            </a:r>
            <a:endParaRPr lang="en-US" sz="4450" dirty="0"/>
          </a:p>
        </p:txBody>
      </p:sp>
      <p:sp>
        <p:nvSpPr>
          <p:cNvPr id="4" name="Shape 1"/>
          <p:cNvSpPr/>
          <p:nvPr/>
        </p:nvSpPr>
        <p:spPr>
          <a:xfrm>
            <a:off x="793790" y="4621292"/>
            <a:ext cx="6408063" cy="1322189"/>
          </a:xfrm>
          <a:prstGeom prst="roundRect">
            <a:avLst>
              <a:gd name="adj" fmla="val 7205"/>
            </a:avLst>
          </a:prstGeom>
          <a:solidFill>
            <a:srgbClr val="E9E6FA"/>
          </a:solidFill>
          <a:ln w="7620">
            <a:solidFill>
              <a:srgbClr val="BDB8DF"/>
            </a:solidFill>
            <a:prstDash val="solid"/>
          </a:ln>
        </p:spPr>
      </p:sp>
      <p:sp>
        <p:nvSpPr>
          <p:cNvPr id="5" name="Text 2"/>
          <p:cNvSpPr/>
          <p:nvPr/>
        </p:nvSpPr>
        <p:spPr>
          <a:xfrm>
            <a:off x="1028224" y="4855726"/>
            <a:ext cx="3266718"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Performance Monitoring</a:t>
            </a:r>
            <a:endParaRPr lang="en-US" sz="2200" dirty="0"/>
          </a:p>
        </p:txBody>
      </p:sp>
      <p:sp>
        <p:nvSpPr>
          <p:cNvPr id="6" name="Text 3"/>
          <p:cNvSpPr/>
          <p:nvPr/>
        </p:nvSpPr>
        <p:spPr>
          <a:xfrm>
            <a:off x="1028224" y="5346144"/>
            <a:ext cx="593919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Track key metrics to spot issues early.</a:t>
            </a:r>
            <a:endParaRPr lang="en-US" sz="1750" dirty="0"/>
          </a:p>
        </p:txBody>
      </p:sp>
      <p:sp>
        <p:nvSpPr>
          <p:cNvPr id="7" name="Shape 4"/>
          <p:cNvSpPr/>
          <p:nvPr/>
        </p:nvSpPr>
        <p:spPr>
          <a:xfrm>
            <a:off x="7428667" y="4621292"/>
            <a:ext cx="6408063" cy="1322189"/>
          </a:xfrm>
          <a:prstGeom prst="roundRect">
            <a:avLst>
              <a:gd name="adj" fmla="val 7205"/>
            </a:avLst>
          </a:prstGeom>
          <a:solidFill>
            <a:srgbClr val="E9E6FA"/>
          </a:solidFill>
          <a:ln w="7620">
            <a:solidFill>
              <a:srgbClr val="BDB8DF"/>
            </a:solidFill>
            <a:prstDash val="solid"/>
          </a:ln>
        </p:spPr>
      </p:sp>
      <p:sp>
        <p:nvSpPr>
          <p:cNvPr id="8" name="Text 5"/>
          <p:cNvSpPr/>
          <p:nvPr/>
        </p:nvSpPr>
        <p:spPr>
          <a:xfrm>
            <a:off x="7663101" y="485572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Query Optimization</a:t>
            </a:r>
            <a:endParaRPr lang="en-US" sz="2200" dirty="0"/>
          </a:p>
        </p:txBody>
      </p:sp>
      <p:sp>
        <p:nvSpPr>
          <p:cNvPr id="9" name="Text 6"/>
          <p:cNvSpPr/>
          <p:nvPr/>
        </p:nvSpPr>
        <p:spPr>
          <a:xfrm>
            <a:off x="7663101" y="5346144"/>
            <a:ext cx="593919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Use indexes and analyze slow queries carefully.</a:t>
            </a:r>
            <a:endParaRPr lang="en-US" sz="1750" dirty="0"/>
          </a:p>
        </p:txBody>
      </p:sp>
      <p:sp>
        <p:nvSpPr>
          <p:cNvPr id="10" name="Shape 7"/>
          <p:cNvSpPr/>
          <p:nvPr/>
        </p:nvSpPr>
        <p:spPr>
          <a:xfrm>
            <a:off x="793790" y="6170295"/>
            <a:ext cx="6408063" cy="1322189"/>
          </a:xfrm>
          <a:prstGeom prst="roundRect">
            <a:avLst>
              <a:gd name="adj" fmla="val 7205"/>
            </a:avLst>
          </a:prstGeom>
          <a:solidFill>
            <a:srgbClr val="E9E6FA"/>
          </a:solidFill>
          <a:ln w="7620">
            <a:solidFill>
              <a:srgbClr val="BDB8DF"/>
            </a:solidFill>
            <a:prstDash val="solid"/>
          </a:ln>
        </p:spPr>
      </p:sp>
      <p:sp>
        <p:nvSpPr>
          <p:cNvPr id="11" name="Text 8"/>
          <p:cNvSpPr/>
          <p:nvPr/>
        </p:nvSpPr>
        <p:spPr>
          <a:xfrm>
            <a:off x="1028224" y="640472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Profiling &amp; Logging</a:t>
            </a:r>
            <a:endParaRPr lang="en-US" sz="2200" dirty="0"/>
          </a:p>
        </p:txBody>
      </p:sp>
      <p:sp>
        <p:nvSpPr>
          <p:cNvPr id="12" name="Text 9"/>
          <p:cNvSpPr/>
          <p:nvPr/>
        </p:nvSpPr>
        <p:spPr>
          <a:xfrm>
            <a:off x="1028224" y="6895148"/>
            <a:ext cx="593919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Enable detailed diagnostics for troubleshooting.</a:t>
            </a:r>
            <a:endParaRPr lang="en-US" sz="1750" dirty="0"/>
          </a:p>
        </p:txBody>
      </p:sp>
      <p:sp>
        <p:nvSpPr>
          <p:cNvPr id="13" name="Shape 10"/>
          <p:cNvSpPr/>
          <p:nvPr/>
        </p:nvSpPr>
        <p:spPr>
          <a:xfrm>
            <a:off x="7428667" y="6170295"/>
            <a:ext cx="6408063" cy="1322189"/>
          </a:xfrm>
          <a:prstGeom prst="roundRect">
            <a:avLst>
              <a:gd name="adj" fmla="val 7205"/>
            </a:avLst>
          </a:prstGeom>
          <a:solidFill>
            <a:srgbClr val="E9E6FA"/>
          </a:solidFill>
          <a:ln w="7620">
            <a:solidFill>
              <a:srgbClr val="BDB8DF"/>
            </a:solidFill>
            <a:prstDash val="solid"/>
          </a:ln>
        </p:spPr>
      </p:sp>
      <p:sp>
        <p:nvSpPr>
          <p:cNvPr id="14" name="Text 11"/>
          <p:cNvSpPr/>
          <p:nvPr/>
        </p:nvSpPr>
        <p:spPr>
          <a:xfrm>
            <a:off x="7663101" y="640472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Backup &amp; Recovery</a:t>
            </a:r>
            <a:endParaRPr lang="en-US" sz="2200" dirty="0"/>
          </a:p>
        </p:txBody>
      </p:sp>
      <p:sp>
        <p:nvSpPr>
          <p:cNvPr id="15" name="Text 12"/>
          <p:cNvSpPr/>
          <p:nvPr/>
        </p:nvSpPr>
        <p:spPr>
          <a:xfrm>
            <a:off x="7663101" y="6895148"/>
            <a:ext cx="5939195" cy="362903"/>
          </a:xfrm>
          <a:prstGeom prst="rect">
            <a:avLst/>
          </a:prstGeom>
          <a:noFill/>
          <a:ln/>
        </p:spPr>
        <p:txBody>
          <a:bodyPr wrap="non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Implement strategies to ensure data safety and availability.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2025-04-26T10:49:55Z</dcterms:created>
  <dcterms:modified xsi:type="dcterms:W3CDTF">2025-04-26T10:49:55Z</dcterms:modified>
</cp:coreProperties>
</file>